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5FD"/>
    <a:srgbClr val="EDE9F7"/>
    <a:srgbClr val="3DA462"/>
    <a:srgbClr val="5667CC"/>
    <a:srgbClr val="CC6F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629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r>
              <a:rPr lang="ru-RU" dirty="0"/>
              <a:t>Сравнение </a:t>
            </a:r>
            <a:r>
              <a:rPr lang="ru-RU" dirty="0" smtClean="0"/>
              <a:t>среднего</a:t>
            </a:r>
            <a:r>
              <a:rPr lang="ru-RU" baseline="0" dirty="0" smtClean="0"/>
              <a:t> </a:t>
            </a:r>
            <a:r>
              <a:rPr lang="en-GB" dirty="0" smtClean="0"/>
              <a:t>FPS</a:t>
            </a:r>
            <a:endParaRPr lang="en-GB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Средняя частота кадров (FPS)</c:v>
                </c:pt>
              </c:strCache>
            </c:strRef>
          </c:tx>
          <c:invertIfNegative val="1"/>
          <c:cat>
            <c:strRef>
              <c:f>Sheet1!$A$2:$A$3</c:f>
              <c:strCache>
                <c:ptCount val="2"/>
                <c:pt idx="0">
                  <c:v>WebAssembly</c:v>
                </c:pt>
                <c:pt idx="1">
                  <c:v>JavaScript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9819520"/>
        <c:axId val="197115200"/>
      </c:barChart>
      <c:catAx>
        <c:axId val="13981952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ru-RU"/>
          </a:p>
        </c:txPr>
        <c:crossAx val="197115200"/>
        <c:crosses val="autoZero"/>
        <c:auto val="1"/>
        <c:lblAlgn val="ctr"/>
        <c:lblOffset val="100"/>
        <c:noMultiLvlLbl val="0"/>
      </c:catAx>
      <c:valAx>
        <c:axId val="197115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ru-RU"/>
          </a:p>
        </c:txPr>
        <c:crossAx val="139819520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ree-body_problem" TargetMode="External"/><Relationship Id="rId2" Type="http://schemas.openxmlformats.org/officeDocument/2006/relationships/hyperlink" Target="https://developer.mozilla.org/en-US/docs/WebAssembly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394960" y="791295"/>
            <a:ext cx="5120640" cy="5120640"/>
          </a:xfrm>
          <a:prstGeom prst="ellipse">
            <a:avLst/>
          </a:prstGeom>
          <a:noFill/>
          <a:ln w="15875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Oval 2"/>
          <p:cNvSpPr/>
          <p:nvPr/>
        </p:nvSpPr>
        <p:spPr>
          <a:xfrm>
            <a:off x="4709160" y="1385655"/>
            <a:ext cx="6492240" cy="3931920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Oval 3"/>
          <p:cNvSpPr/>
          <p:nvPr/>
        </p:nvSpPr>
        <p:spPr>
          <a:xfrm>
            <a:off x="4023360" y="1975104"/>
            <a:ext cx="7863840" cy="2743200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Oval 4"/>
          <p:cNvSpPr/>
          <p:nvPr/>
        </p:nvSpPr>
        <p:spPr>
          <a:xfrm>
            <a:off x="9770364" y="2043684"/>
            <a:ext cx="228600" cy="228600"/>
          </a:xfrm>
          <a:prstGeom prst="ellipse">
            <a:avLst/>
          </a:prstGeom>
          <a:solidFill>
            <a:srgbClr val="5667CC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Oval 5"/>
          <p:cNvSpPr/>
          <p:nvPr/>
        </p:nvSpPr>
        <p:spPr>
          <a:xfrm>
            <a:off x="7525512" y="723054"/>
            <a:ext cx="201168" cy="201168"/>
          </a:xfrm>
          <a:prstGeom prst="ellipse">
            <a:avLst/>
          </a:prstGeom>
          <a:solidFill>
            <a:srgbClr val="CC6F1B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Oval 6"/>
          <p:cNvSpPr/>
          <p:nvPr/>
        </p:nvSpPr>
        <p:spPr>
          <a:xfrm>
            <a:off x="10277856" y="4599432"/>
            <a:ext cx="237744" cy="237744"/>
          </a:xfrm>
          <a:prstGeom prst="ellipse">
            <a:avLst/>
          </a:prstGeom>
          <a:solidFill>
            <a:srgbClr val="3DA462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915083" y="2843784"/>
            <a:ext cx="1057225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ru-RU" sz="6000" b="1" dirty="0"/>
              <a:t>Веб‑симулятор задачи трёх тел</a:t>
            </a:r>
            <a:endParaRPr sz="5600" b="1" dirty="0" smtClean="0">
              <a:solidFill>
                <a:srgbClr val="0F172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5083" y="4974978"/>
            <a:ext cx="72777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Автор: Кожин Кирилл Александрович</a:t>
            </a:r>
          </a:p>
          <a:p>
            <a:r>
              <a:rPr lang="ru-RU" sz="2800" dirty="0" smtClean="0"/>
              <a:t>10 класс, ГБОУ Инженерная школа 1581</a:t>
            </a:r>
          </a:p>
          <a:p>
            <a:r>
              <a:rPr lang="ru-RU" sz="2800" dirty="0" smtClean="0"/>
              <a:t>Руководитель: Гришина Арина </a:t>
            </a:r>
            <a:r>
              <a:rPr lang="ru-RU" sz="2800" dirty="0" smtClean="0"/>
              <a:t>Александровна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910802" y="566256"/>
            <a:ext cx="44413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 dirty="0">
                <a:solidFill>
                  <a:prstClr val="black"/>
                </a:solidFill>
                <a:ea typeface="+mj-ea"/>
                <a:cs typeface="+mj-cs"/>
              </a:rPr>
              <a:t>C++‑</a:t>
            </a:r>
            <a:r>
              <a:rPr lang="ru-RU" sz="4400" b="1" dirty="0">
                <a:solidFill>
                  <a:prstClr val="black"/>
                </a:solidFill>
                <a:ea typeface="+mj-ea"/>
                <a:cs typeface="+mj-cs"/>
              </a:rPr>
              <a:t>ядро расчёта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67254" y="2068669"/>
            <a:ext cx="5201441" cy="33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 err="1">
                <a:solidFill>
                  <a:prstClr val="black"/>
                </a:solidFill>
              </a:rPr>
              <a:t>computeDerivative</a:t>
            </a:r>
            <a:r>
              <a:rPr lang="ru-RU" sz="2400" dirty="0">
                <a:solidFill>
                  <a:prstClr val="black"/>
                </a:solidFill>
              </a:rPr>
              <a:t>: ускорения всех тел с учётом ε²</a:t>
            </a: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endParaRPr lang="ru-RU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 err="1">
                <a:solidFill>
                  <a:prstClr val="black"/>
                </a:solidFill>
              </a:rPr>
              <a:t>integrate</a:t>
            </a:r>
            <a:r>
              <a:rPr lang="ru-RU" sz="2400" dirty="0">
                <a:solidFill>
                  <a:prstClr val="black"/>
                </a:solidFill>
              </a:rPr>
              <a:t>: реализация шага RK4 для массива состояния</a:t>
            </a: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endParaRPr lang="ru-RU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Структура: плоский массив </a:t>
            </a:r>
            <a:r>
              <a:rPr lang="ru-RU" sz="2400" dirty="0" err="1">
                <a:solidFill>
                  <a:prstClr val="black"/>
                </a:solidFill>
              </a:rPr>
              <a:t>double</a:t>
            </a:r>
            <a:r>
              <a:rPr lang="ru-RU" sz="2400" dirty="0">
                <a:solidFill>
                  <a:prstClr val="black"/>
                </a:solidFill>
              </a:rPr>
              <a:t> [</a:t>
            </a:r>
            <a:r>
              <a:rPr lang="ru-RU" sz="2400" dirty="0" err="1">
                <a:solidFill>
                  <a:prstClr val="black"/>
                </a:solidFill>
              </a:rPr>
              <a:t>x,y,v</a:t>
            </a:r>
            <a:r>
              <a:rPr lang="ru-RU" sz="2400" baseline="-25000" dirty="0" err="1">
                <a:solidFill>
                  <a:prstClr val="black"/>
                </a:solidFill>
              </a:rPr>
              <a:t>x</a:t>
            </a:r>
            <a:r>
              <a:rPr lang="ru-RU" sz="2400" dirty="0" err="1">
                <a:solidFill>
                  <a:prstClr val="black"/>
                </a:solidFill>
              </a:rPr>
              <a:t>,v</a:t>
            </a:r>
            <a:r>
              <a:rPr lang="ru-RU" sz="2400" baseline="-25000" dirty="0" err="1">
                <a:solidFill>
                  <a:prstClr val="black"/>
                </a:solidFill>
              </a:rPr>
              <a:t>y</a:t>
            </a:r>
            <a:r>
              <a:rPr lang="ru-RU" sz="2400" dirty="0">
                <a:solidFill>
                  <a:prstClr val="black"/>
                </a:solidFill>
              </a:rPr>
              <a:t>] × N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368" y="1644422"/>
            <a:ext cx="6378839" cy="451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128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415985" y="438240"/>
            <a:ext cx="54760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solidFill>
                  <a:prstClr val="black"/>
                </a:solidFill>
                <a:ea typeface="+mj-ea"/>
                <a:cs typeface="+mj-cs"/>
              </a:rPr>
              <a:t>Интерфейс и </a:t>
            </a:r>
            <a:r>
              <a:rPr lang="ru-RU" sz="4400" b="1" dirty="0" err="1">
                <a:solidFill>
                  <a:prstClr val="black"/>
                </a:solidFill>
                <a:ea typeface="+mj-ea"/>
                <a:cs typeface="+mj-cs"/>
              </a:rPr>
              <a:t>пресеты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687937" y="1532560"/>
            <a:ext cx="9634533" cy="2603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 err="1">
                <a:solidFill>
                  <a:prstClr val="black"/>
                </a:solidFill>
              </a:rPr>
              <a:t>Пресеты</a:t>
            </a:r>
            <a:r>
              <a:rPr lang="ru-RU" sz="2400" dirty="0">
                <a:solidFill>
                  <a:prstClr val="black"/>
                </a:solidFill>
              </a:rPr>
              <a:t>: устойчивые и хаотические конфигурации (напр., «Восьмёрка», «Солнце‑Земля‑Юпитер»)</a:t>
            </a: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endParaRPr lang="ru-RU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Параметры: массы, начальные скорости, шаг </a:t>
            </a:r>
            <a:r>
              <a:rPr lang="ru-RU" sz="2400" dirty="0" err="1">
                <a:solidFill>
                  <a:prstClr val="black"/>
                </a:solidFill>
              </a:rPr>
              <a:t>dt</a:t>
            </a:r>
            <a:r>
              <a:rPr lang="ru-RU" sz="2400" dirty="0">
                <a:solidFill>
                  <a:prstClr val="black"/>
                </a:solidFill>
              </a:rPr>
              <a:t>, ε²</a:t>
            </a: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endParaRPr lang="ru-RU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Управление: Старт/Пауза, Перезапуск, Сохранить/Загрузить сцену</a:t>
            </a:r>
          </a:p>
        </p:txBody>
      </p:sp>
      <p:sp>
        <p:nvSpPr>
          <p:cNvPr id="6" name="Oval 1"/>
          <p:cNvSpPr/>
          <p:nvPr/>
        </p:nvSpPr>
        <p:spPr>
          <a:xfrm>
            <a:off x="1222339" y="1905031"/>
            <a:ext cx="3283234" cy="3530372"/>
          </a:xfrm>
          <a:prstGeom prst="ellipse">
            <a:avLst/>
          </a:prstGeom>
          <a:noFill/>
          <a:ln w="15875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Oval 2"/>
          <p:cNvSpPr/>
          <p:nvPr/>
        </p:nvSpPr>
        <p:spPr>
          <a:xfrm>
            <a:off x="782622" y="2312610"/>
            <a:ext cx="4162668" cy="2710820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Oval 3"/>
          <p:cNvSpPr/>
          <p:nvPr/>
        </p:nvSpPr>
        <p:spPr>
          <a:xfrm>
            <a:off x="342901" y="2722384"/>
            <a:ext cx="5042109" cy="1891271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4"/>
          <p:cNvSpPr/>
          <p:nvPr/>
        </p:nvSpPr>
        <p:spPr>
          <a:xfrm>
            <a:off x="565044" y="4077651"/>
            <a:ext cx="146574" cy="157607"/>
          </a:xfrm>
          <a:prstGeom prst="ellipse">
            <a:avLst/>
          </a:prstGeom>
          <a:solidFill>
            <a:srgbClr val="5667CC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5"/>
          <p:cNvSpPr/>
          <p:nvPr/>
        </p:nvSpPr>
        <p:spPr>
          <a:xfrm>
            <a:off x="2193634" y="1974378"/>
            <a:ext cx="128984" cy="138694"/>
          </a:xfrm>
          <a:prstGeom prst="ellipse">
            <a:avLst/>
          </a:prstGeom>
          <a:solidFill>
            <a:srgbClr val="CC6F1B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Oval 6"/>
          <p:cNvSpPr/>
          <p:nvPr/>
        </p:nvSpPr>
        <p:spPr>
          <a:xfrm>
            <a:off x="786698" y="3285359"/>
            <a:ext cx="152437" cy="163912"/>
          </a:xfrm>
          <a:prstGeom prst="ellipse">
            <a:avLst/>
          </a:prstGeom>
          <a:solidFill>
            <a:srgbClr val="3DA462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832" y="4748399"/>
            <a:ext cx="9912096" cy="1558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833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483537" y="538823"/>
            <a:ext cx="53999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solidFill>
                  <a:prstClr val="black"/>
                </a:solidFill>
                <a:ea typeface="+mj-ea"/>
                <a:cs typeface="+mj-cs"/>
              </a:rPr>
              <a:t>Графики и аналитика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09781" y="2117562"/>
            <a:ext cx="5638534" cy="33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Мониторинг скоростей/ускорений с течением времени</a:t>
            </a: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endParaRPr lang="ru-RU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Моментальные аппроксимации функций движения тел</a:t>
            </a: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endParaRPr lang="ru-RU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Быстрый контроль устойчивости режимов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472" y="1817352"/>
            <a:ext cx="6053353" cy="4220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Oval 1"/>
          <p:cNvSpPr/>
          <p:nvPr/>
        </p:nvSpPr>
        <p:spPr>
          <a:xfrm>
            <a:off x="10369477" y="5895969"/>
            <a:ext cx="3283234" cy="3530372"/>
          </a:xfrm>
          <a:prstGeom prst="ellipse">
            <a:avLst/>
          </a:prstGeom>
          <a:noFill/>
          <a:ln w="15875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Oval 5"/>
          <p:cNvSpPr/>
          <p:nvPr/>
        </p:nvSpPr>
        <p:spPr>
          <a:xfrm>
            <a:off x="10982382" y="6181509"/>
            <a:ext cx="128984" cy="138694"/>
          </a:xfrm>
          <a:prstGeom prst="ellipse">
            <a:avLst/>
          </a:prstGeom>
          <a:solidFill>
            <a:srgbClr val="CC6F1B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76934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492354" y="410808"/>
            <a:ext cx="53228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solidFill>
                  <a:prstClr val="black"/>
                </a:solidFill>
                <a:ea typeface="+mj-ea"/>
                <a:cs typeface="+mj-cs"/>
              </a:rPr>
              <a:t>Производительность</a:t>
            </a:r>
            <a:endParaRPr lang="ru-RU" b="1" dirty="0"/>
          </a:p>
        </p:txBody>
      </p:sp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98902"/>
              </p:ext>
            </p:extLst>
          </p:nvPr>
        </p:nvGraphicFramePr>
        <p:xfrm>
          <a:off x="2055183" y="1527047"/>
          <a:ext cx="8078459" cy="4056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Oval 2"/>
          <p:cNvSpPr/>
          <p:nvPr/>
        </p:nvSpPr>
        <p:spPr>
          <a:xfrm>
            <a:off x="-1786835" y="-559882"/>
            <a:ext cx="4162668" cy="2710820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Oval 4"/>
          <p:cNvSpPr/>
          <p:nvPr/>
        </p:nvSpPr>
        <p:spPr>
          <a:xfrm>
            <a:off x="976732" y="1993331"/>
            <a:ext cx="146574" cy="157607"/>
          </a:xfrm>
          <a:prstGeom prst="ellipse">
            <a:avLst/>
          </a:prstGeom>
          <a:solidFill>
            <a:srgbClr val="5667CC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095561" y="5787990"/>
            <a:ext cx="8116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Вывод:</a:t>
            </a:r>
            <a:r>
              <a:rPr lang="ru-RU" sz="2400" dirty="0" smtClean="0"/>
              <a:t> производительность </a:t>
            </a:r>
            <a:r>
              <a:rPr lang="en-US" sz="2400" dirty="0" err="1" smtClean="0"/>
              <a:t>WebAssembly</a:t>
            </a:r>
            <a:r>
              <a:rPr lang="en-US" sz="2400" dirty="0" smtClean="0"/>
              <a:t> </a:t>
            </a:r>
            <a:r>
              <a:rPr lang="ru-RU" sz="2400" dirty="0" smtClean="0"/>
              <a:t>на порядок выше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9339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299737" y="493104"/>
            <a:ext cx="57352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solidFill>
                  <a:prstClr val="black"/>
                </a:solidFill>
                <a:ea typeface="+mj-ea"/>
                <a:cs typeface="+mj-cs"/>
              </a:rPr>
              <a:t>Демонстрация работы</a:t>
            </a:r>
            <a:endParaRPr lang="ru-RU" b="1" dirty="0"/>
          </a:p>
        </p:txBody>
      </p:sp>
      <p:pic>
        <p:nvPicPr>
          <p:cNvPr id="4" name="vide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3760" y="1376313"/>
            <a:ext cx="8633267" cy="4856213"/>
          </a:xfrm>
          <a:prstGeom prst="rect">
            <a:avLst/>
          </a:prstGeom>
        </p:spPr>
      </p:pic>
      <p:sp>
        <p:nvSpPr>
          <p:cNvPr id="5" name="Oval 1"/>
          <p:cNvSpPr/>
          <p:nvPr/>
        </p:nvSpPr>
        <p:spPr>
          <a:xfrm>
            <a:off x="-1839125" y="4893234"/>
            <a:ext cx="3283234" cy="3530372"/>
          </a:xfrm>
          <a:prstGeom prst="ellipse">
            <a:avLst/>
          </a:prstGeom>
          <a:noFill/>
          <a:ln w="15875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Oval 5"/>
          <p:cNvSpPr/>
          <p:nvPr/>
        </p:nvSpPr>
        <p:spPr>
          <a:xfrm>
            <a:off x="656887" y="5139087"/>
            <a:ext cx="128984" cy="138694"/>
          </a:xfrm>
          <a:prstGeom prst="ellipse">
            <a:avLst/>
          </a:prstGeom>
          <a:solidFill>
            <a:srgbClr val="CC6F1B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9186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667145" y="465672"/>
            <a:ext cx="50052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solidFill>
                  <a:prstClr val="black"/>
                </a:solidFill>
                <a:ea typeface="+mj-ea"/>
                <a:cs typeface="+mj-cs"/>
              </a:rPr>
              <a:t>Выводы и развитие</a:t>
            </a:r>
            <a:endParaRPr lang="ru-RU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196840" y="2200947"/>
            <a:ext cx="6745224" cy="33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Результат: интерактивный симулятор 3‑тел (C++/WASM + удобный UI)</a:t>
            </a: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endParaRPr lang="ru-RU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Подтверждена работоспособность подхода и достаточная точность для учебных задач</a:t>
            </a: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endParaRPr lang="ru-RU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Дальнейшие шаги: </a:t>
            </a:r>
            <a:r>
              <a:rPr lang="ru-RU" sz="2400" dirty="0" err="1">
                <a:solidFill>
                  <a:prstClr val="black"/>
                </a:solidFill>
              </a:rPr>
              <a:t>симплектические</a:t>
            </a:r>
            <a:r>
              <a:rPr lang="ru-RU" sz="2400" dirty="0">
                <a:solidFill>
                  <a:prstClr val="black"/>
                </a:solidFill>
              </a:rPr>
              <a:t> схемы, 3D/</a:t>
            </a:r>
            <a:r>
              <a:rPr lang="ru-RU" sz="2400" dirty="0" err="1">
                <a:solidFill>
                  <a:prstClr val="black"/>
                </a:solidFill>
              </a:rPr>
              <a:t>WebGL</a:t>
            </a:r>
            <a:r>
              <a:rPr lang="ru-RU" sz="2400" dirty="0">
                <a:solidFill>
                  <a:prstClr val="black"/>
                </a:solidFill>
              </a:rPr>
              <a:t>, N тел, обработка столкновений</a:t>
            </a:r>
          </a:p>
        </p:txBody>
      </p:sp>
      <p:sp>
        <p:nvSpPr>
          <p:cNvPr id="7" name="Oval 1"/>
          <p:cNvSpPr/>
          <p:nvPr/>
        </p:nvSpPr>
        <p:spPr>
          <a:xfrm>
            <a:off x="1214971" y="2106988"/>
            <a:ext cx="3283234" cy="3530372"/>
          </a:xfrm>
          <a:prstGeom prst="ellipse">
            <a:avLst/>
          </a:prstGeom>
          <a:noFill/>
          <a:ln w="15875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Oval 2"/>
          <p:cNvSpPr/>
          <p:nvPr/>
        </p:nvSpPr>
        <p:spPr>
          <a:xfrm>
            <a:off x="775254" y="2514567"/>
            <a:ext cx="4162668" cy="2710820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3"/>
          <p:cNvSpPr/>
          <p:nvPr/>
        </p:nvSpPr>
        <p:spPr>
          <a:xfrm>
            <a:off x="335533" y="2924341"/>
            <a:ext cx="5042109" cy="1891271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4"/>
          <p:cNvSpPr/>
          <p:nvPr/>
        </p:nvSpPr>
        <p:spPr>
          <a:xfrm>
            <a:off x="262246" y="3990219"/>
            <a:ext cx="146574" cy="157607"/>
          </a:xfrm>
          <a:prstGeom prst="ellipse">
            <a:avLst/>
          </a:prstGeom>
          <a:solidFill>
            <a:srgbClr val="5667CC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Oval 5"/>
          <p:cNvSpPr/>
          <p:nvPr/>
        </p:nvSpPr>
        <p:spPr>
          <a:xfrm>
            <a:off x="4433713" y="4039840"/>
            <a:ext cx="128984" cy="138694"/>
          </a:xfrm>
          <a:prstGeom prst="ellipse">
            <a:avLst/>
          </a:prstGeom>
          <a:solidFill>
            <a:srgbClr val="CC6F1B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Oval 6"/>
          <p:cNvSpPr/>
          <p:nvPr/>
        </p:nvSpPr>
        <p:spPr>
          <a:xfrm>
            <a:off x="3135487" y="2496005"/>
            <a:ext cx="152437" cy="163912"/>
          </a:xfrm>
          <a:prstGeom prst="ellipse">
            <a:avLst/>
          </a:prstGeom>
          <a:solidFill>
            <a:srgbClr val="3DA462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4793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3"/>
          <p:cNvSpPr/>
          <p:nvPr/>
        </p:nvSpPr>
        <p:spPr>
          <a:xfrm>
            <a:off x="-2672843" y="5740693"/>
            <a:ext cx="5042109" cy="1891271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Oval 4"/>
          <p:cNvSpPr/>
          <p:nvPr/>
        </p:nvSpPr>
        <p:spPr>
          <a:xfrm>
            <a:off x="1138939" y="5828446"/>
            <a:ext cx="146574" cy="157607"/>
          </a:xfrm>
          <a:prstGeom prst="ellipse">
            <a:avLst/>
          </a:prstGeom>
          <a:solidFill>
            <a:srgbClr val="5667CC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Oval 1"/>
          <p:cNvSpPr/>
          <p:nvPr/>
        </p:nvSpPr>
        <p:spPr>
          <a:xfrm>
            <a:off x="10547208" y="5092814"/>
            <a:ext cx="3283234" cy="3530372"/>
          </a:xfrm>
          <a:prstGeom prst="ellipse">
            <a:avLst/>
          </a:prstGeom>
          <a:noFill/>
          <a:ln w="15875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Oval 5"/>
          <p:cNvSpPr/>
          <p:nvPr/>
        </p:nvSpPr>
        <p:spPr>
          <a:xfrm>
            <a:off x="11192731" y="5359593"/>
            <a:ext cx="128984" cy="138694"/>
          </a:xfrm>
          <a:prstGeom prst="ellipse">
            <a:avLst/>
          </a:prstGeom>
          <a:solidFill>
            <a:srgbClr val="CC6F1B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39" y="993851"/>
            <a:ext cx="4873658" cy="487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7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1"/>
          <p:cNvSpPr/>
          <p:nvPr/>
        </p:nvSpPr>
        <p:spPr>
          <a:xfrm>
            <a:off x="7771219" y="1869244"/>
            <a:ext cx="3283234" cy="3530372"/>
          </a:xfrm>
          <a:prstGeom prst="ellipse">
            <a:avLst/>
          </a:prstGeom>
          <a:noFill/>
          <a:ln w="15875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Oval 2"/>
          <p:cNvSpPr/>
          <p:nvPr/>
        </p:nvSpPr>
        <p:spPr>
          <a:xfrm>
            <a:off x="7331502" y="2276823"/>
            <a:ext cx="4162668" cy="2710820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Oval 3"/>
          <p:cNvSpPr/>
          <p:nvPr/>
        </p:nvSpPr>
        <p:spPr>
          <a:xfrm>
            <a:off x="6891781" y="2686597"/>
            <a:ext cx="5042109" cy="1891271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4"/>
          <p:cNvSpPr/>
          <p:nvPr/>
        </p:nvSpPr>
        <p:spPr>
          <a:xfrm>
            <a:off x="9841377" y="2686597"/>
            <a:ext cx="146574" cy="157607"/>
          </a:xfrm>
          <a:prstGeom prst="ellipse">
            <a:avLst/>
          </a:prstGeom>
          <a:solidFill>
            <a:srgbClr val="5667CC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Oval 5"/>
          <p:cNvSpPr/>
          <p:nvPr/>
        </p:nvSpPr>
        <p:spPr>
          <a:xfrm>
            <a:off x="9987951" y="5227877"/>
            <a:ext cx="128984" cy="138694"/>
          </a:xfrm>
          <a:prstGeom prst="ellipse">
            <a:avLst/>
          </a:prstGeom>
          <a:solidFill>
            <a:srgbClr val="CC6F1B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Oval 6"/>
          <p:cNvSpPr/>
          <p:nvPr/>
        </p:nvSpPr>
        <p:spPr>
          <a:xfrm>
            <a:off x="11417951" y="3470518"/>
            <a:ext cx="152437" cy="163912"/>
          </a:xfrm>
          <a:prstGeom prst="ellipse">
            <a:avLst/>
          </a:prstGeom>
          <a:solidFill>
            <a:srgbClr val="3DA462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3538728" y="446710"/>
            <a:ext cx="4927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 smtClean="0"/>
              <a:t>Список литературы</a:t>
            </a:r>
            <a:endParaRPr lang="ru-RU" sz="4400" b="1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492315" y="1388977"/>
            <a:ext cx="676802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ru-RU" dirty="0"/>
              <a:t>Ландау Л. Д., Лифшиц Е. М. </a:t>
            </a:r>
            <a:r>
              <a:rPr lang="ru-RU" i="1" dirty="0"/>
              <a:t>Механика.</a:t>
            </a:r>
            <a:r>
              <a:rPr lang="ru-RU" dirty="0"/>
              <a:t> — 4-е изд., </a:t>
            </a:r>
            <a:r>
              <a:rPr lang="ru-RU" dirty="0" err="1"/>
              <a:t>испр</a:t>
            </a:r>
            <a:r>
              <a:rPr lang="ru-RU" dirty="0"/>
              <a:t>. — М.: Наука, 1988. — 216 с</a:t>
            </a:r>
            <a:r>
              <a:rPr lang="ru-RU" dirty="0" smtClean="0"/>
              <a:t>.</a:t>
            </a:r>
          </a:p>
          <a:p>
            <a:pPr>
              <a:buFont typeface="+mj-lt"/>
              <a:buAutoNum type="arabicPeriod"/>
            </a:pPr>
            <a:endParaRPr lang="ru-RU" dirty="0"/>
          </a:p>
          <a:p>
            <a:pPr>
              <a:buFont typeface="+mj-lt"/>
              <a:buAutoNum type="arabicPeriod"/>
            </a:pPr>
            <a:r>
              <a:rPr lang="ru-RU" dirty="0" err="1"/>
              <a:t>Баттерворт</a:t>
            </a:r>
            <a:r>
              <a:rPr lang="ru-RU" dirty="0"/>
              <a:t> Э., </a:t>
            </a:r>
            <a:r>
              <a:rPr lang="ru-RU" dirty="0" err="1"/>
              <a:t>Мюррей</a:t>
            </a:r>
            <a:r>
              <a:rPr lang="ru-RU" dirty="0"/>
              <a:t> К. Д. </a:t>
            </a:r>
            <a:r>
              <a:rPr lang="ru-RU" i="1" dirty="0"/>
              <a:t>Численные методы для физических задач.</a:t>
            </a:r>
            <a:r>
              <a:rPr lang="ru-RU" dirty="0"/>
              <a:t> — М.: Мир, 1974. — 328 с</a:t>
            </a:r>
            <a:r>
              <a:rPr lang="ru-RU" dirty="0" smtClean="0"/>
              <a:t>.</a:t>
            </a:r>
          </a:p>
          <a:p>
            <a:pPr>
              <a:buFont typeface="+mj-lt"/>
              <a:buAutoNum type="arabicPeriod"/>
            </a:pPr>
            <a:endParaRPr lang="ru-RU" dirty="0"/>
          </a:p>
          <a:p>
            <a:pPr>
              <a:buFont typeface="+mj-lt"/>
              <a:buAutoNum type="arabicPeriod"/>
            </a:pPr>
            <a:r>
              <a:rPr lang="en-GB" dirty="0"/>
              <a:t>Press W. H., </a:t>
            </a:r>
            <a:r>
              <a:rPr lang="en-GB" dirty="0" err="1"/>
              <a:t>Teukolsky</a:t>
            </a:r>
            <a:r>
              <a:rPr lang="en-GB" dirty="0"/>
              <a:t> S. A., </a:t>
            </a:r>
            <a:r>
              <a:rPr lang="en-GB" dirty="0" err="1"/>
              <a:t>Vetterling</a:t>
            </a:r>
            <a:r>
              <a:rPr lang="en-GB" dirty="0"/>
              <a:t> W. T., Flannery B. P. </a:t>
            </a:r>
            <a:r>
              <a:rPr lang="en-GB" i="1" dirty="0"/>
              <a:t>Numerical Recipes in C++: The Art of Scientific Computing.</a:t>
            </a:r>
            <a:r>
              <a:rPr lang="en-GB" dirty="0"/>
              <a:t> — Cambridge: Cambridge University Press, 2007. — 1256 p</a:t>
            </a:r>
            <a:r>
              <a:rPr lang="en-GB" dirty="0" smtClean="0"/>
              <a:t>.</a:t>
            </a:r>
            <a:endParaRPr lang="ru-RU" dirty="0" smtClean="0"/>
          </a:p>
          <a:p>
            <a:pPr>
              <a:buFont typeface="+mj-lt"/>
              <a:buAutoNum type="arabicPeriod"/>
            </a:pPr>
            <a:endParaRPr lang="en-GB" dirty="0"/>
          </a:p>
          <a:p>
            <a:pPr>
              <a:buFont typeface="+mj-lt"/>
              <a:buAutoNum type="arabicPeriod"/>
            </a:pPr>
            <a:r>
              <a:rPr lang="en-GB" dirty="0"/>
              <a:t>Mozilla Developer Network (MDN). </a:t>
            </a:r>
            <a:r>
              <a:rPr lang="en-GB" i="1" dirty="0" err="1"/>
              <a:t>WebAssembly</a:t>
            </a:r>
            <a:r>
              <a:rPr lang="en-GB" i="1" dirty="0"/>
              <a:t> Documentation</a:t>
            </a:r>
            <a:r>
              <a:rPr lang="en-GB" dirty="0"/>
              <a:t> [</a:t>
            </a:r>
            <a:r>
              <a:rPr lang="ru-RU" dirty="0"/>
              <a:t>Электронный ресурс]. — Режим доступа: </a:t>
            </a:r>
            <a:r>
              <a:rPr lang="en-GB" dirty="0">
                <a:hlinkClick r:id="rId2"/>
              </a:rPr>
              <a:t>https://developer.mozilla.org/en-US/docs/WebAssembly</a:t>
            </a:r>
            <a:r>
              <a:rPr lang="en-GB" dirty="0"/>
              <a:t> (</a:t>
            </a:r>
            <a:r>
              <a:rPr lang="ru-RU" dirty="0"/>
              <a:t>дата обращения: 08.11.2025</a:t>
            </a:r>
            <a:r>
              <a:rPr lang="ru-RU" dirty="0" smtClean="0"/>
              <a:t>).</a:t>
            </a:r>
          </a:p>
          <a:p>
            <a:pPr>
              <a:buFont typeface="+mj-lt"/>
              <a:buAutoNum type="arabicPeriod"/>
            </a:pPr>
            <a:endParaRPr lang="ru-RU" dirty="0"/>
          </a:p>
          <a:p>
            <a:pPr>
              <a:buFont typeface="+mj-lt"/>
              <a:buAutoNum type="arabicPeriod"/>
            </a:pPr>
            <a:r>
              <a:rPr lang="en-GB" i="1" dirty="0"/>
              <a:t>Three-body problem</a:t>
            </a:r>
            <a:r>
              <a:rPr lang="en-GB" dirty="0"/>
              <a:t> [</a:t>
            </a:r>
            <a:r>
              <a:rPr lang="ru-RU" dirty="0"/>
              <a:t>Электронный ресурс] // </a:t>
            </a:r>
            <a:r>
              <a:rPr lang="en-GB" dirty="0"/>
              <a:t>Wikipedia. — </a:t>
            </a:r>
            <a:r>
              <a:rPr lang="ru-RU" dirty="0"/>
              <a:t>Режим доступа: </a:t>
            </a: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en.wikipedia.org/wiki/Three-body_problem</a:t>
            </a:r>
            <a:r>
              <a:rPr lang="en-GB" dirty="0" smtClean="0"/>
              <a:t> </a:t>
            </a:r>
            <a:r>
              <a:rPr lang="en-GB" dirty="0"/>
              <a:t>(</a:t>
            </a:r>
            <a:r>
              <a:rPr lang="ru-RU" dirty="0"/>
              <a:t>дата обращения: 08.11.2025).</a:t>
            </a:r>
          </a:p>
        </p:txBody>
      </p:sp>
    </p:spTree>
    <p:extLst>
      <p:ext uri="{BB962C8B-B14F-4D97-AF65-F5344CB8AC3E}">
        <p14:creationId xmlns:p14="http://schemas.microsoft.com/office/powerpoint/2010/main" val="274007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1"/>
          <p:cNvSpPr/>
          <p:nvPr/>
        </p:nvSpPr>
        <p:spPr>
          <a:xfrm>
            <a:off x="7698710" y="1986051"/>
            <a:ext cx="3283234" cy="3530372"/>
          </a:xfrm>
          <a:prstGeom prst="ellipse">
            <a:avLst/>
          </a:prstGeom>
          <a:noFill/>
          <a:ln w="15875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Oval 2"/>
          <p:cNvSpPr/>
          <p:nvPr/>
        </p:nvSpPr>
        <p:spPr>
          <a:xfrm>
            <a:off x="7258993" y="2393630"/>
            <a:ext cx="4162668" cy="2710820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Oval 3"/>
          <p:cNvSpPr/>
          <p:nvPr/>
        </p:nvSpPr>
        <p:spPr>
          <a:xfrm>
            <a:off x="6819272" y="2803404"/>
            <a:ext cx="5042109" cy="1891271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Oval 4"/>
          <p:cNvSpPr/>
          <p:nvPr/>
        </p:nvSpPr>
        <p:spPr>
          <a:xfrm>
            <a:off x="8635590" y="4615871"/>
            <a:ext cx="146574" cy="157607"/>
          </a:xfrm>
          <a:prstGeom prst="ellipse">
            <a:avLst/>
          </a:prstGeom>
          <a:solidFill>
            <a:srgbClr val="5667CC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Oval 5"/>
          <p:cNvSpPr/>
          <p:nvPr/>
        </p:nvSpPr>
        <p:spPr>
          <a:xfrm>
            <a:off x="9767754" y="2006929"/>
            <a:ext cx="128984" cy="138694"/>
          </a:xfrm>
          <a:prstGeom prst="ellipse">
            <a:avLst/>
          </a:prstGeom>
          <a:solidFill>
            <a:srgbClr val="CC6F1B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Oval 6"/>
          <p:cNvSpPr/>
          <p:nvPr/>
        </p:nvSpPr>
        <p:spPr>
          <a:xfrm>
            <a:off x="7305228" y="3303915"/>
            <a:ext cx="152437" cy="163912"/>
          </a:xfrm>
          <a:prstGeom prst="ellipse">
            <a:avLst/>
          </a:prstGeom>
          <a:solidFill>
            <a:srgbClr val="3DA462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3557016" y="591488"/>
            <a:ext cx="522514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0F172A"/>
                </a:solidFill>
              </a:defRPr>
            </a:pPr>
            <a:r>
              <a:rPr lang="ru-RU" dirty="0"/>
              <a:t>Актуальность и цель</a:t>
            </a:r>
            <a:endParaRPr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726447" y="2321702"/>
            <a:ext cx="6092825" cy="31947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b="1" dirty="0">
                <a:solidFill>
                  <a:prstClr val="black"/>
                </a:solidFill>
              </a:rPr>
              <a:t>Образовательная ценность</a:t>
            </a:r>
            <a:r>
              <a:rPr lang="ru-RU" sz="2400" dirty="0">
                <a:solidFill>
                  <a:prstClr val="black"/>
                </a:solidFill>
              </a:rPr>
              <a:t>: интерактивная демонстрация динамики 3 тел</a:t>
            </a: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b="1" dirty="0">
                <a:solidFill>
                  <a:prstClr val="black"/>
                </a:solidFill>
              </a:rPr>
              <a:t>Доступность из браузера</a:t>
            </a:r>
            <a:r>
              <a:rPr lang="ru-RU" sz="2400" dirty="0">
                <a:solidFill>
                  <a:prstClr val="black"/>
                </a:solidFill>
              </a:rPr>
              <a:t>: не требуется установка ПО</a:t>
            </a: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b="1" dirty="0">
                <a:solidFill>
                  <a:prstClr val="black"/>
                </a:solidFill>
              </a:rPr>
              <a:t>Цель</a:t>
            </a:r>
            <a:r>
              <a:rPr lang="ru-RU" sz="2400" dirty="0">
                <a:solidFill>
                  <a:prstClr val="black"/>
                </a:solidFill>
              </a:rPr>
              <a:t>: создать производительный веб‑инструмент на C++ → </a:t>
            </a:r>
            <a:r>
              <a:rPr lang="ru-RU" sz="2400" dirty="0" err="1">
                <a:solidFill>
                  <a:prstClr val="black"/>
                </a:solidFill>
              </a:rPr>
              <a:t>WebAssembly</a:t>
            </a:r>
            <a:r>
              <a:rPr lang="ru-RU" sz="2400" dirty="0">
                <a:solidFill>
                  <a:prstClr val="black"/>
                </a:solidFill>
              </a:rPr>
              <a:t> с удобным UI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1"/>
          <p:cNvSpPr/>
          <p:nvPr/>
        </p:nvSpPr>
        <p:spPr>
          <a:xfrm>
            <a:off x="1200563" y="1988899"/>
            <a:ext cx="3283234" cy="3530372"/>
          </a:xfrm>
          <a:prstGeom prst="ellipse">
            <a:avLst/>
          </a:prstGeom>
          <a:noFill/>
          <a:ln w="15875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Oval 2"/>
          <p:cNvSpPr/>
          <p:nvPr/>
        </p:nvSpPr>
        <p:spPr>
          <a:xfrm>
            <a:off x="760846" y="2396478"/>
            <a:ext cx="4162668" cy="2710820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Oval 3"/>
          <p:cNvSpPr/>
          <p:nvPr/>
        </p:nvSpPr>
        <p:spPr>
          <a:xfrm>
            <a:off x="321125" y="2806252"/>
            <a:ext cx="5042109" cy="1891271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Oval 4"/>
          <p:cNvSpPr/>
          <p:nvPr/>
        </p:nvSpPr>
        <p:spPr>
          <a:xfrm>
            <a:off x="454947" y="3329415"/>
            <a:ext cx="146574" cy="157607"/>
          </a:xfrm>
          <a:prstGeom prst="ellipse">
            <a:avLst/>
          </a:prstGeom>
          <a:solidFill>
            <a:srgbClr val="5667CC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Oval 5"/>
          <p:cNvSpPr/>
          <p:nvPr/>
        </p:nvSpPr>
        <p:spPr>
          <a:xfrm>
            <a:off x="3351726" y="5334171"/>
            <a:ext cx="128984" cy="138694"/>
          </a:xfrm>
          <a:prstGeom prst="ellipse">
            <a:avLst/>
          </a:prstGeom>
          <a:solidFill>
            <a:srgbClr val="CC6F1B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Oval 6"/>
          <p:cNvSpPr/>
          <p:nvPr/>
        </p:nvSpPr>
        <p:spPr>
          <a:xfrm>
            <a:off x="3065649" y="2374485"/>
            <a:ext cx="152437" cy="163912"/>
          </a:xfrm>
          <a:prstGeom prst="ellipse">
            <a:avLst/>
          </a:prstGeom>
          <a:solidFill>
            <a:srgbClr val="3DA462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199663" y="574726"/>
            <a:ext cx="403027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lang="ru-RU" sz="4400" dirty="0">
                <a:solidFill>
                  <a:prstClr val="black"/>
                </a:solidFill>
                <a:ea typeface="+mj-ea"/>
                <a:cs typeface="+mj-cs"/>
              </a:rPr>
              <a:t>Задачи проекта</a:t>
            </a:r>
            <a:endParaRPr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4923514" y="1837944"/>
            <a:ext cx="6974305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Выбор и реализация численного метода интегрирования (RK4)</a:t>
            </a: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C++‑ядро расчётов и компиляция в </a:t>
            </a:r>
            <a:r>
              <a:rPr lang="ru-RU" sz="2400" dirty="0" err="1">
                <a:solidFill>
                  <a:prstClr val="black"/>
                </a:solidFill>
              </a:rPr>
              <a:t>WebAssembly</a:t>
            </a:r>
            <a:endParaRPr lang="ru-RU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Интеграция с </a:t>
            </a:r>
            <a:r>
              <a:rPr lang="ru-RU" sz="2400" dirty="0" err="1">
                <a:solidFill>
                  <a:prstClr val="black"/>
                </a:solidFill>
              </a:rPr>
              <a:t>фронтендом</a:t>
            </a:r>
            <a:r>
              <a:rPr lang="ru-RU" sz="2400" dirty="0">
                <a:solidFill>
                  <a:prstClr val="black"/>
                </a:solidFill>
              </a:rPr>
              <a:t> (HTML/CSS/JS), визуализация и графики</a:t>
            </a: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Проработка UX: </a:t>
            </a:r>
            <a:r>
              <a:rPr lang="ru-RU" sz="2400" dirty="0" err="1">
                <a:solidFill>
                  <a:prstClr val="black"/>
                </a:solidFill>
              </a:rPr>
              <a:t>пресеты</a:t>
            </a:r>
            <a:r>
              <a:rPr lang="ru-RU" sz="2400" dirty="0">
                <a:solidFill>
                  <a:prstClr val="black"/>
                </a:solidFill>
              </a:rPr>
              <a:t>, управление шагом, сохранение/загрузка сцен</a:t>
            </a: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Тестирование корректности и производительности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1"/>
          <p:cNvSpPr/>
          <p:nvPr/>
        </p:nvSpPr>
        <p:spPr>
          <a:xfrm>
            <a:off x="7725119" y="2078079"/>
            <a:ext cx="3283234" cy="3530372"/>
          </a:xfrm>
          <a:prstGeom prst="ellipse">
            <a:avLst/>
          </a:prstGeom>
          <a:noFill/>
          <a:ln w="15875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Oval 2"/>
          <p:cNvSpPr/>
          <p:nvPr/>
        </p:nvSpPr>
        <p:spPr>
          <a:xfrm>
            <a:off x="7285402" y="2485658"/>
            <a:ext cx="4162668" cy="2710820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Oval 3"/>
          <p:cNvSpPr/>
          <p:nvPr/>
        </p:nvSpPr>
        <p:spPr>
          <a:xfrm>
            <a:off x="6845681" y="2895432"/>
            <a:ext cx="5042109" cy="1891271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Oval 4"/>
          <p:cNvSpPr/>
          <p:nvPr/>
        </p:nvSpPr>
        <p:spPr>
          <a:xfrm>
            <a:off x="8341959" y="2927254"/>
            <a:ext cx="146574" cy="157607"/>
          </a:xfrm>
          <a:prstGeom prst="ellipse">
            <a:avLst/>
          </a:prstGeom>
          <a:solidFill>
            <a:srgbClr val="5667CC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Oval 5"/>
          <p:cNvSpPr/>
          <p:nvPr/>
        </p:nvSpPr>
        <p:spPr>
          <a:xfrm>
            <a:off x="10150779" y="5317645"/>
            <a:ext cx="128984" cy="138694"/>
          </a:xfrm>
          <a:prstGeom prst="ellipse">
            <a:avLst/>
          </a:prstGeom>
          <a:solidFill>
            <a:srgbClr val="CC6F1B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Oval 6"/>
          <p:cNvSpPr/>
          <p:nvPr/>
        </p:nvSpPr>
        <p:spPr>
          <a:xfrm>
            <a:off x="9615509" y="2452261"/>
            <a:ext cx="152437" cy="163912"/>
          </a:xfrm>
          <a:prstGeom prst="ellipse">
            <a:avLst/>
          </a:prstGeom>
          <a:solidFill>
            <a:srgbClr val="3DA462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675888" y="603504"/>
            <a:ext cx="492397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lang="ru-RU" sz="4400" dirty="0">
                <a:solidFill>
                  <a:prstClr val="black"/>
                </a:solidFill>
                <a:ea typeface="+mj-ea"/>
                <a:cs typeface="+mj-cs"/>
              </a:rPr>
              <a:t>Физическая основа</a:t>
            </a:r>
            <a:endParaRPr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52854" y="2147415"/>
            <a:ext cx="6092825" cy="29731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3 материальные точки в 2D, </a:t>
            </a:r>
            <a:r>
              <a:rPr lang="ru-RU" sz="2400" dirty="0" err="1">
                <a:solidFill>
                  <a:prstClr val="black"/>
                </a:solidFill>
              </a:rPr>
              <a:t>ньютоновская</a:t>
            </a:r>
            <a:r>
              <a:rPr lang="ru-RU" sz="2400" dirty="0">
                <a:solidFill>
                  <a:prstClr val="black"/>
                </a:solidFill>
              </a:rPr>
              <a:t> гравитация</a:t>
            </a: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endParaRPr lang="ru-RU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Силы:</a:t>
            </a: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endParaRPr lang="ru-RU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Система ОДУ 1‑го порядка по </a:t>
            </a:r>
            <a:r>
              <a:rPr lang="ru-RU" sz="2400" dirty="0" smtClean="0">
                <a:solidFill>
                  <a:prstClr val="black"/>
                </a:solidFill>
              </a:rPr>
              <a:t>состоянию [x</a:t>
            </a:r>
            <a:r>
              <a:rPr lang="ru-RU" sz="2400" dirty="0">
                <a:solidFill>
                  <a:prstClr val="black"/>
                </a:solidFill>
              </a:rPr>
              <a:t>, y, </a:t>
            </a:r>
            <a:r>
              <a:rPr lang="ru-RU" sz="2400" dirty="0" err="1">
                <a:solidFill>
                  <a:prstClr val="black"/>
                </a:solidFill>
              </a:rPr>
              <a:t>v</a:t>
            </a:r>
            <a:r>
              <a:rPr lang="ru-RU" sz="2400" baseline="-25000" dirty="0" err="1">
                <a:solidFill>
                  <a:prstClr val="black"/>
                </a:solidFill>
              </a:rPr>
              <a:t>x</a:t>
            </a:r>
            <a:r>
              <a:rPr lang="ru-RU" sz="2400" dirty="0">
                <a:solidFill>
                  <a:prstClr val="black"/>
                </a:solidFill>
              </a:rPr>
              <a:t>, </a:t>
            </a:r>
            <a:r>
              <a:rPr lang="ru-RU" sz="2400" dirty="0" err="1">
                <a:solidFill>
                  <a:prstClr val="black"/>
                </a:solidFill>
              </a:rPr>
              <a:t>v</a:t>
            </a:r>
            <a:r>
              <a:rPr lang="ru-RU" sz="2400" baseline="-25000" dirty="0" err="1">
                <a:solidFill>
                  <a:prstClr val="black"/>
                </a:solidFill>
              </a:rPr>
              <a:t>y</a:t>
            </a:r>
            <a:r>
              <a:rPr lang="ru-RU" sz="2400" dirty="0">
                <a:solidFill>
                  <a:prstClr val="black"/>
                </a:solidFill>
              </a:rPr>
              <a:t>] для </a:t>
            </a:r>
            <a:r>
              <a:rPr lang="ru-RU" sz="2400" dirty="0" smtClean="0">
                <a:solidFill>
                  <a:prstClr val="black"/>
                </a:solidFill>
              </a:rPr>
              <a:t>каждого </a:t>
            </a:r>
            <a:r>
              <a:rPr lang="ru-RU" sz="2400" dirty="0">
                <a:solidFill>
                  <a:prstClr val="black"/>
                </a:solidFill>
              </a:rPr>
              <a:t>тела</a:t>
            </a:r>
          </a:p>
        </p:txBody>
      </p:sp>
      <p:pic>
        <p:nvPicPr>
          <p:cNvPr id="10" name="Imag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8088" y="3371186"/>
            <a:ext cx="5286209" cy="708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44368" y="621792"/>
            <a:ext cx="580877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lang="ru-RU" sz="4400" dirty="0">
                <a:solidFill>
                  <a:prstClr val="black"/>
                </a:solidFill>
                <a:ea typeface="+mj-ea"/>
                <a:cs typeface="+mj-cs"/>
              </a:rPr>
              <a:t>Численный метод: </a:t>
            </a:r>
            <a:r>
              <a:rPr lang="en-GB" sz="4400" dirty="0">
                <a:solidFill>
                  <a:prstClr val="black"/>
                </a:solidFill>
                <a:ea typeface="+mj-ea"/>
                <a:cs typeface="+mj-cs"/>
              </a:rPr>
              <a:t>RK4</a:t>
            </a:r>
            <a:endParaRPr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775265" y="2568230"/>
            <a:ext cx="4923399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Хороший баланс точность/скорость</a:t>
            </a: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endParaRPr lang="ru-RU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Используется для обновления координат и скоростей на каждом шаге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5173"/>
            <a:ext cx="7049832" cy="3242169"/>
          </a:xfrm>
          <a:prstGeom prst="rect">
            <a:avLst/>
          </a:prstGeom>
        </p:spPr>
      </p:pic>
      <p:sp>
        <p:nvSpPr>
          <p:cNvPr id="21" name="Oval 1"/>
          <p:cNvSpPr/>
          <p:nvPr/>
        </p:nvSpPr>
        <p:spPr>
          <a:xfrm>
            <a:off x="10746827" y="-1342145"/>
            <a:ext cx="2542032" cy="2733378"/>
          </a:xfrm>
          <a:prstGeom prst="ellipse">
            <a:avLst/>
          </a:prstGeom>
          <a:noFill/>
          <a:ln w="15875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Oval 4"/>
          <p:cNvSpPr/>
          <p:nvPr/>
        </p:nvSpPr>
        <p:spPr>
          <a:xfrm>
            <a:off x="10766621" y="471380"/>
            <a:ext cx="113484" cy="122026"/>
          </a:xfrm>
          <a:prstGeom prst="ellipse">
            <a:avLst/>
          </a:prstGeom>
          <a:solidFill>
            <a:srgbClr val="5667CC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1"/>
          <p:cNvSpPr/>
          <p:nvPr/>
        </p:nvSpPr>
        <p:spPr>
          <a:xfrm>
            <a:off x="7653852" y="2033407"/>
            <a:ext cx="3283234" cy="3530372"/>
          </a:xfrm>
          <a:prstGeom prst="ellipse">
            <a:avLst/>
          </a:prstGeom>
          <a:noFill/>
          <a:ln w="15875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Oval 2"/>
          <p:cNvSpPr/>
          <p:nvPr/>
        </p:nvSpPr>
        <p:spPr>
          <a:xfrm>
            <a:off x="7214135" y="2440986"/>
            <a:ext cx="4162668" cy="2710820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Oval 3"/>
          <p:cNvSpPr/>
          <p:nvPr/>
        </p:nvSpPr>
        <p:spPr>
          <a:xfrm>
            <a:off x="6774414" y="2850760"/>
            <a:ext cx="5042109" cy="1891271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Oval 4"/>
          <p:cNvSpPr/>
          <p:nvPr/>
        </p:nvSpPr>
        <p:spPr>
          <a:xfrm>
            <a:off x="10273228" y="2882582"/>
            <a:ext cx="146574" cy="157607"/>
          </a:xfrm>
          <a:prstGeom prst="ellipse">
            <a:avLst/>
          </a:prstGeom>
          <a:solidFill>
            <a:srgbClr val="5667CC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Oval 5"/>
          <p:cNvSpPr/>
          <p:nvPr/>
        </p:nvSpPr>
        <p:spPr>
          <a:xfrm>
            <a:off x="7589360" y="3989851"/>
            <a:ext cx="128984" cy="138694"/>
          </a:xfrm>
          <a:prstGeom prst="ellipse">
            <a:avLst/>
          </a:prstGeom>
          <a:solidFill>
            <a:srgbClr val="CC6F1B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Oval 6"/>
          <p:cNvSpPr/>
          <p:nvPr/>
        </p:nvSpPr>
        <p:spPr>
          <a:xfrm>
            <a:off x="11224366" y="4080941"/>
            <a:ext cx="152437" cy="163912"/>
          </a:xfrm>
          <a:prstGeom prst="ellipse">
            <a:avLst/>
          </a:prstGeom>
          <a:solidFill>
            <a:srgbClr val="3DA462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Прямоугольник 14"/>
          <p:cNvSpPr/>
          <p:nvPr/>
        </p:nvSpPr>
        <p:spPr>
          <a:xfrm>
            <a:off x="3141007" y="584544"/>
            <a:ext cx="60567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solidFill>
                  <a:prstClr val="black"/>
                </a:solidFill>
                <a:ea typeface="+mj-ea"/>
                <a:cs typeface="+mj-cs"/>
              </a:rPr>
              <a:t>Параметр смягчения (</a:t>
            </a:r>
            <a:r>
              <a:rPr lang="el-GR" sz="4400" b="1" dirty="0">
                <a:solidFill>
                  <a:prstClr val="black"/>
                </a:solidFill>
                <a:ea typeface="+mj-ea"/>
                <a:cs typeface="+mj-cs"/>
              </a:rPr>
              <a:t>ε</a:t>
            </a:r>
            <a:r>
              <a:rPr lang="ru-RU" sz="4400" b="1" dirty="0">
                <a:solidFill>
                  <a:prstClr val="black"/>
                </a:solidFill>
                <a:ea typeface="+mj-ea"/>
                <a:cs typeface="+mj-cs"/>
              </a:rPr>
              <a:t>)</a:t>
            </a:r>
            <a:endParaRPr lang="ru-RU" b="1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25422" y="1851994"/>
            <a:ext cx="6452617" cy="37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Добавление ε² к r² в знаменателе для предотвращения </a:t>
            </a:r>
            <a:r>
              <a:rPr lang="ru-RU" sz="2400" dirty="0" err="1">
                <a:solidFill>
                  <a:prstClr val="black"/>
                </a:solidFill>
              </a:rPr>
              <a:t>сингулярностей</a:t>
            </a:r>
            <a:endParaRPr lang="ru-RU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endParaRPr lang="ru-RU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Предотвращает возникновение </a:t>
            </a:r>
            <a:r>
              <a:rPr lang="ru-RU" sz="2400" dirty="0" smtClean="0">
                <a:solidFill>
                  <a:prstClr val="black"/>
                </a:solidFill>
              </a:rPr>
              <a:t>бесконечных ускорений </a:t>
            </a:r>
            <a:r>
              <a:rPr lang="ru-RU" sz="2400" dirty="0">
                <a:solidFill>
                  <a:prstClr val="black"/>
                </a:solidFill>
              </a:rPr>
              <a:t>при сильных сближениях тел</a:t>
            </a: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endParaRPr lang="ru-RU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Параметр доступен для настройки пользователю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1"/>
          <p:cNvSpPr/>
          <p:nvPr/>
        </p:nvSpPr>
        <p:spPr>
          <a:xfrm>
            <a:off x="2046695" y="1955790"/>
            <a:ext cx="3283234" cy="3530372"/>
          </a:xfrm>
          <a:prstGeom prst="ellipse">
            <a:avLst/>
          </a:prstGeom>
          <a:noFill/>
          <a:ln w="15875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Oval 2"/>
          <p:cNvSpPr/>
          <p:nvPr/>
        </p:nvSpPr>
        <p:spPr>
          <a:xfrm>
            <a:off x="1606978" y="2363369"/>
            <a:ext cx="4162668" cy="2710820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Oval 3"/>
          <p:cNvSpPr/>
          <p:nvPr/>
        </p:nvSpPr>
        <p:spPr>
          <a:xfrm>
            <a:off x="1167257" y="2773143"/>
            <a:ext cx="5042109" cy="1891271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Oval 4"/>
          <p:cNvSpPr/>
          <p:nvPr/>
        </p:nvSpPr>
        <p:spPr>
          <a:xfrm>
            <a:off x="1900121" y="4328520"/>
            <a:ext cx="146574" cy="157607"/>
          </a:xfrm>
          <a:prstGeom prst="ellipse">
            <a:avLst/>
          </a:prstGeom>
          <a:solidFill>
            <a:srgbClr val="5667CC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Oval 5"/>
          <p:cNvSpPr/>
          <p:nvPr/>
        </p:nvSpPr>
        <p:spPr>
          <a:xfrm>
            <a:off x="2680630" y="2224675"/>
            <a:ext cx="128984" cy="138694"/>
          </a:xfrm>
          <a:prstGeom prst="ellipse">
            <a:avLst/>
          </a:prstGeom>
          <a:solidFill>
            <a:srgbClr val="CC6F1B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Oval 6"/>
          <p:cNvSpPr/>
          <p:nvPr/>
        </p:nvSpPr>
        <p:spPr>
          <a:xfrm>
            <a:off x="4384410" y="4910277"/>
            <a:ext cx="152437" cy="163912"/>
          </a:xfrm>
          <a:prstGeom prst="ellipse">
            <a:avLst/>
          </a:prstGeom>
          <a:solidFill>
            <a:srgbClr val="3DA462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680630" y="538823"/>
            <a:ext cx="680026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F172A"/>
                </a:solidFill>
              </a:defRPr>
            </a:pPr>
            <a:r>
              <a:rPr lang="ru-RU" sz="4400" dirty="0">
                <a:solidFill>
                  <a:prstClr val="black"/>
                </a:solidFill>
                <a:ea typeface="+mj-ea"/>
                <a:cs typeface="+mj-cs"/>
              </a:rPr>
              <a:t>Допущения и ограничения</a:t>
            </a:r>
            <a:endParaRPr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5992367" y="2294022"/>
            <a:ext cx="6092825" cy="26037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2D‑пространство, точечные массы</a:t>
            </a: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endParaRPr lang="ru-RU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Только гравитационное взаимодействие (без столкновений/слияний)</a:t>
            </a: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endParaRPr lang="ru-RU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Классическая механика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3294953" y="493103"/>
            <a:ext cx="55765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solidFill>
                  <a:prstClr val="black"/>
                </a:solidFill>
                <a:ea typeface="+mj-ea"/>
                <a:cs typeface="+mj-cs"/>
              </a:rPr>
              <a:t>Архитектура решения</a:t>
            </a:r>
            <a:endParaRPr lang="ru-RU" b="1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46194" y="2048674"/>
            <a:ext cx="65714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JS </a:t>
            </a:r>
            <a:r>
              <a:rPr lang="ru-RU" sz="2400" dirty="0">
                <a:solidFill>
                  <a:prstClr val="black"/>
                </a:solidFill>
              </a:rPr>
              <a:t>выделяет память и копирует данные → 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JS </a:t>
            </a:r>
            <a:r>
              <a:rPr lang="ru-RU" sz="2400" dirty="0">
                <a:solidFill>
                  <a:prstClr val="black"/>
                </a:solidFill>
              </a:rPr>
              <a:t>вызывает </a:t>
            </a:r>
            <a:r>
              <a:rPr lang="en-US" sz="2400" dirty="0">
                <a:solidFill>
                  <a:prstClr val="black"/>
                </a:solidFill>
              </a:rPr>
              <a:t>integrate() </a:t>
            </a:r>
            <a:r>
              <a:rPr lang="ru-RU" sz="2400" dirty="0">
                <a:solidFill>
                  <a:prstClr val="black"/>
                </a:solidFill>
              </a:rPr>
              <a:t>в </a:t>
            </a:r>
            <a:r>
              <a:rPr lang="en-US" sz="2400" dirty="0">
                <a:solidFill>
                  <a:prstClr val="black"/>
                </a:solidFill>
              </a:rPr>
              <a:t>WASM → 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WASM </a:t>
            </a:r>
            <a:r>
              <a:rPr lang="ru-RU" sz="2400" dirty="0">
                <a:solidFill>
                  <a:prstClr val="black"/>
                </a:solidFill>
              </a:rPr>
              <a:t>обновляет состояние → 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JS </a:t>
            </a:r>
            <a:r>
              <a:rPr lang="ru-RU" sz="2400" dirty="0">
                <a:solidFill>
                  <a:prstClr val="black"/>
                </a:solidFill>
              </a:rPr>
              <a:t>читает результат →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HTML </a:t>
            </a:r>
            <a:r>
              <a:rPr lang="ru-RU" sz="2400" dirty="0">
                <a:solidFill>
                  <a:prstClr val="black"/>
                </a:solidFill>
              </a:rPr>
              <a:t>визуализирует на </a:t>
            </a:r>
            <a:r>
              <a:rPr lang="en-US" sz="2400" dirty="0">
                <a:solidFill>
                  <a:prstClr val="black"/>
                </a:solidFill>
              </a:rPr>
              <a:t>Canvas/Chart.js</a:t>
            </a:r>
          </a:p>
        </p:txBody>
      </p:sp>
      <p:sp>
        <p:nvSpPr>
          <p:cNvPr id="22" name="Rounded Rectangle 3"/>
          <p:cNvSpPr/>
          <p:nvPr/>
        </p:nvSpPr>
        <p:spPr>
          <a:xfrm>
            <a:off x="569976" y="4800601"/>
            <a:ext cx="2134700" cy="101674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200" dirty="0"/>
              <a:t>JavaScript</a:t>
            </a:r>
          </a:p>
          <a:p>
            <a:pPr algn="ctr"/>
            <a:r>
              <a:rPr sz="2200" dirty="0"/>
              <a:t>(UI + </a:t>
            </a:r>
            <a:r>
              <a:rPr sz="2200" dirty="0" err="1"/>
              <a:t>графика</a:t>
            </a:r>
            <a:r>
              <a:rPr sz="2200" dirty="0"/>
              <a:t>)</a:t>
            </a:r>
          </a:p>
        </p:txBody>
      </p:sp>
      <p:sp>
        <p:nvSpPr>
          <p:cNvPr id="23" name="Rounded Rectangle 4"/>
          <p:cNvSpPr/>
          <p:nvPr/>
        </p:nvSpPr>
        <p:spPr>
          <a:xfrm>
            <a:off x="3129958" y="4800600"/>
            <a:ext cx="2162470" cy="101674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200" dirty="0" err="1"/>
              <a:t>WebAssembly</a:t>
            </a:r>
            <a:endParaRPr sz="2200" dirty="0"/>
          </a:p>
          <a:p>
            <a:pPr algn="ctr"/>
            <a:r>
              <a:rPr sz="2200" dirty="0"/>
              <a:t>(C++ </a:t>
            </a:r>
            <a:r>
              <a:rPr sz="2200" dirty="0" err="1"/>
              <a:t>ядро</a:t>
            </a:r>
            <a:r>
              <a:rPr sz="2200" dirty="0"/>
              <a:t>)</a:t>
            </a:r>
          </a:p>
        </p:txBody>
      </p:sp>
      <p:sp>
        <p:nvSpPr>
          <p:cNvPr id="24" name="Rounded Rectangle 5"/>
          <p:cNvSpPr/>
          <p:nvPr/>
        </p:nvSpPr>
        <p:spPr>
          <a:xfrm>
            <a:off x="5692034" y="4800599"/>
            <a:ext cx="2215578" cy="101674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200" dirty="0"/>
              <a:t>Canvas / Chart.js</a:t>
            </a:r>
          </a:p>
          <a:p>
            <a:pPr algn="ctr"/>
            <a:r>
              <a:rPr sz="2200" dirty="0" err="1"/>
              <a:t>Визуализация</a:t>
            </a:r>
            <a:endParaRPr sz="2200" dirty="0"/>
          </a:p>
        </p:txBody>
      </p:sp>
      <p:cxnSp>
        <p:nvCxnSpPr>
          <p:cNvPr id="25" name="Прямая со стрелкой 24"/>
          <p:cNvCxnSpPr>
            <a:stCxn id="22" idx="3"/>
            <a:endCxn id="23" idx="1"/>
          </p:cNvCxnSpPr>
          <p:nvPr/>
        </p:nvCxnSpPr>
        <p:spPr>
          <a:xfrm flipV="1">
            <a:off x="2704676" y="5308972"/>
            <a:ext cx="425282" cy="1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23" idx="3"/>
            <a:endCxn id="24" idx="1"/>
          </p:cNvCxnSpPr>
          <p:nvPr/>
        </p:nvCxnSpPr>
        <p:spPr>
          <a:xfrm flipV="1">
            <a:off x="5292428" y="5308971"/>
            <a:ext cx="399606" cy="1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1"/>
          <p:cNvSpPr/>
          <p:nvPr/>
        </p:nvSpPr>
        <p:spPr>
          <a:xfrm>
            <a:off x="7558745" y="1928541"/>
            <a:ext cx="3283234" cy="3530372"/>
          </a:xfrm>
          <a:prstGeom prst="ellipse">
            <a:avLst/>
          </a:prstGeom>
          <a:noFill/>
          <a:ln w="15875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Oval 2"/>
          <p:cNvSpPr/>
          <p:nvPr/>
        </p:nvSpPr>
        <p:spPr>
          <a:xfrm>
            <a:off x="7119028" y="2336120"/>
            <a:ext cx="4162668" cy="2710820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Oval 3"/>
          <p:cNvSpPr/>
          <p:nvPr/>
        </p:nvSpPr>
        <p:spPr>
          <a:xfrm>
            <a:off x="6679307" y="2745894"/>
            <a:ext cx="5042109" cy="1891271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Oval 4"/>
          <p:cNvSpPr/>
          <p:nvPr/>
        </p:nvSpPr>
        <p:spPr>
          <a:xfrm>
            <a:off x="9608074" y="4558361"/>
            <a:ext cx="146574" cy="157607"/>
          </a:xfrm>
          <a:prstGeom prst="ellipse">
            <a:avLst/>
          </a:prstGeom>
          <a:solidFill>
            <a:srgbClr val="5667CC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Oval 5"/>
          <p:cNvSpPr/>
          <p:nvPr/>
        </p:nvSpPr>
        <p:spPr>
          <a:xfrm>
            <a:off x="10158640" y="2247546"/>
            <a:ext cx="128984" cy="138694"/>
          </a:xfrm>
          <a:prstGeom prst="ellipse">
            <a:avLst/>
          </a:prstGeom>
          <a:solidFill>
            <a:srgbClr val="CC6F1B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Oval 6"/>
          <p:cNvSpPr/>
          <p:nvPr/>
        </p:nvSpPr>
        <p:spPr>
          <a:xfrm>
            <a:off x="7065245" y="3904620"/>
            <a:ext cx="152437" cy="163912"/>
          </a:xfrm>
          <a:prstGeom prst="ellipse">
            <a:avLst/>
          </a:prstGeom>
          <a:solidFill>
            <a:srgbClr val="3DA462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599944" y="464546"/>
            <a:ext cx="69281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prstClr val="black"/>
                </a:solidFill>
                <a:ea typeface="+mj-ea"/>
                <a:cs typeface="+mj-cs"/>
              </a:rPr>
              <a:t>JS ↔ WASM: </a:t>
            </a:r>
            <a:r>
              <a:rPr lang="ru-RU" sz="4400" b="1" dirty="0">
                <a:solidFill>
                  <a:prstClr val="black"/>
                </a:solidFill>
                <a:ea typeface="+mj-ea"/>
                <a:cs typeface="+mj-cs"/>
              </a:rPr>
              <a:t>схема обмена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861176" y="1790195"/>
            <a:ext cx="6327649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Выделение буфера и запись входных данных в память WASM</a:t>
            </a: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endParaRPr lang="ru-RU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Вызов </a:t>
            </a:r>
            <a:r>
              <a:rPr lang="ru-RU" sz="2400" dirty="0" err="1">
                <a:solidFill>
                  <a:prstClr val="black"/>
                </a:solidFill>
              </a:rPr>
              <a:t>integrate</a:t>
            </a:r>
            <a:r>
              <a:rPr lang="ru-RU" sz="2400" dirty="0">
                <a:solidFill>
                  <a:prstClr val="black"/>
                </a:solidFill>
              </a:rPr>
              <a:t>(</a:t>
            </a:r>
            <a:r>
              <a:rPr lang="ru-RU" sz="2400" dirty="0" err="1">
                <a:solidFill>
                  <a:prstClr val="black"/>
                </a:solidFill>
              </a:rPr>
              <a:t>state</a:t>
            </a:r>
            <a:r>
              <a:rPr lang="ru-RU" sz="2400" dirty="0">
                <a:solidFill>
                  <a:prstClr val="black"/>
                </a:solidFill>
              </a:rPr>
              <a:t>, </a:t>
            </a:r>
            <a:r>
              <a:rPr lang="ru-RU" sz="2400" dirty="0" err="1">
                <a:solidFill>
                  <a:prstClr val="black"/>
                </a:solidFill>
              </a:rPr>
              <a:t>dt</a:t>
            </a:r>
            <a:r>
              <a:rPr lang="ru-RU" sz="2400" dirty="0">
                <a:solidFill>
                  <a:prstClr val="black"/>
                </a:solidFill>
              </a:rPr>
              <a:t>, </a:t>
            </a:r>
            <a:r>
              <a:rPr lang="ru-RU" sz="2400" dirty="0" err="1">
                <a:solidFill>
                  <a:prstClr val="black"/>
                </a:solidFill>
              </a:rPr>
              <a:t>steps</a:t>
            </a:r>
            <a:r>
              <a:rPr lang="ru-RU" sz="2400" dirty="0">
                <a:solidFill>
                  <a:prstClr val="black"/>
                </a:solidFill>
              </a:rPr>
              <a:t>) внутри модуля</a:t>
            </a: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endParaRPr lang="ru-RU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Чтение обновлённого состояния и визуализация</a:t>
            </a: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endParaRPr lang="ru-RU" sz="24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Blip>
                <a:blip r:embed="rId2"/>
              </a:buBlip>
            </a:pPr>
            <a:r>
              <a:rPr lang="ru-RU" sz="2400" dirty="0">
                <a:solidFill>
                  <a:prstClr val="black"/>
                </a:solidFill>
              </a:rPr>
              <a:t>Очистка и освобождение памяти</a:t>
            </a:r>
          </a:p>
        </p:txBody>
      </p:sp>
      <p:sp>
        <p:nvSpPr>
          <p:cNvPr id="12" name="Oval 1"/>
          <p:cNvSpPr/>
          <p:nvPr/>
        </p:nvSpPr>
        <p:spPr>
          <a:xfrm>
            <a:off x="1421896" y="1928541"/>
            <a:ext cx="3283234" cy="3530372"/>
          </a:xfrm>
          <a:prstGeom prst="ellipse">
            <a:avLst/>
          </a:prstGeom>
          <a:noFill/>
          <a:ln w="15875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Oval 2"/>
          <p:cNvSpPr/>
          <p:nvPr/>
        </p:nvSpPr>
        <p:spPr>
          <a:xfrm>
            <a:off x="982179" y="2336120"/>
            <a:ext cx="4162668" cy="2710820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Oval 3"/>
          <p:cNvSpPr/>
          <p:nvPr/>
        </p:nvSpPr>
        <p:spPr>
          <a:xfrm>
            <a:off x="542458" y="2745894"/>
            <a:ext cx="5042109" cy="1891271"/>
          </a:xfrm>
          <a:prstGeom prst="ellipse">
            <a:avLst/>
          </a:prstGeom>
          <a:noFill/>
          <a:ln w="12700">
            <a:solidFill>
              <a:srgbClr val="CBD5E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Oval 4"/>
          <p:cNvSpPr/>
          <p:nvPr/>
        </p:nvSpPr>
        <p:spPr>
          <a:xfrm>
            <a:off x="3471225" y="4558361"/>
            <a:ext cx="146574" cy="157607"/>
          </a:xfrm>
          <a:prstGeom prst="ellipse">
            <a:avLst/>
          </a:prstGeom>
          <a:solidFill>
            <a:srgbClr val="5667CC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Oval 5"/>
          <p:cNvSpPr/>
          <p:nvPr/>
        </p:nvSpPr>
        <p:spPr>
          <a:xfrm>
            <a:off x="4021791" y="2247546"/>
            <a:ext cx="128984" cy="138694"/>
          </a:xfrm>
          <a:prstGeom prst="ellipse">
            <a:avLst/>
          </a:prstGeom>
          <a:solidFill>
            <a:srgbClr val="CC6F1B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Oval 6"/>
          <p:cNvSpPr/>
          <p:nvPr/>
        </p:nvSpPr>
        <p:spPr>
          <a:xfrm>
            <a:off x="928396" y="3904620"/>
            <a:ext cx="152437" cy="163912"/>
          </a:xfrm>
          <a:prstGeom prst="ellipse">
            <a:avLst/>
          </a:prstGeom>
          <a:solidFill>
            <a:srgbClr val="3DA462"/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8210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543</Words>
  <Application>Microsoft Office PowerPoint</Application>
  <PresentationFormat>Произвольный</PresentationFormat>
  <Paragraphs>94</Paragraphs>
  <Slides>17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dc:description>generated using python-pptx</dc:description>
  <cp:lastModifiedBy>User</cp:lastModifiedBy>
  <cp:revision>27</cp:revision>
  <dcterms:created xsi:type="dcterms:W3CDTF">2013-01-27T09:14:16Z</dcterms:created>
  <dcterms:modified xsi:type="dcterms:W3CDTF">2025-11-08T18:43:10Z</dcterms:modified>
</cp:coreProperties>
</file>